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1" r:id="rId3"/>
    <p:sldId id="259" r:id="rId4"/>
    <p:sldId id="263" r:id="rId5"/>
    <p:sldId id="260" r:id="rId6"/>
    <p:sldId id="261" r:id="rId7"/>
    <p:sldId id="262" r:id="rId8"/>
    <p:sldId id="264" r:id="rId9"/>
    <p:sldId id="273" r:id="rId10"/>
    <p:sldId id="267" r:id="rId11"/>
    <p:sldId id="275" r:id="rId12"/>
    <p:sldId id="276" r:id="rId13"/>
    <p:sldId id="277" r:id="rId14"/>
    <p:sldId id="278" r:id="rId15"/>
    <p:sldId id="270" r:id="rId16"/>
    <p:sldId id="271" r:id="rId17"/>
    <p:sldId id="279" r:id="rId18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/>
    <p:restoredTop sz="94693"/>
  </p:normalViewPr>
  <p:slideViewPr>
    <p:cSldViewPr snapToGrid="0" snapToObjects="1">
      <p:cViewPr varScale="1">
        <p:scale>
          <a:sx n="141" d="100"/>
          <a:sy n="141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D06F3-422D-0948-B850-51B7BFD407D9}" type="datetimeFigureOut">
              <a:rPr lang="en-ES" smtClean="0"/>
              <a:t>8/6/21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1FA03-B947-0544-B345-EF7127B70BB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31924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562D-25C9-E74A-A5A0-E340B62DB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B717A-D9A1-5046-A98F-FA3F1E66B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54F9B-06B0-EC49-86C6-4BE5037B0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06C45-5984-9849-9279-6F6538BA197A}" type="datetime1">
              <a:rPr lang="es-ES_tradnl" smtClean="0"/>
              <a:t>8/6/21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89CAE-DD19-734E-B482-D4FF2E40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705B0-D8E3-AE4C-8423-6F9A8604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4956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D19E-6FC5-384A-BE12-5ED99769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65988-714C-C94D-859E-33D1ABEC1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69E2-839E-A941-80B4-29848E7CF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F1D46-EA6C-D749-8901-D48AC032206B}" type="datetime1">
              <a:rPr lang="es-ES_tradnl" smtClean="0"/>
              <a:t>8/6/21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183CF-A313-444D-8094-13336B89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49BD3-E7A2-0343-AB68-3600CB5A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950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89612-E95A-A041-8C87-31E1B5180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52DFC-D849-A847-B63E-92C15B043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C5D11-7DA1-874E-B1D6-2C46DC4C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806DB-516C-074F-A4AE-936CC71828BE}" type="datetime1">
              <a:rPr lang="es-ES_tradnl" smtClean="0"/>
              <a:t>8/6/21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C6EC-B5A5-A443-A8AE-51FBF3C8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397C6-A427-704B-A7E9-BF8F0E71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3238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BC49-3A10-BB44-9F57-B0D5B3BB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8DE3-AF95-DC4A-B369-695B7898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F27FF-5D89-3146-97E6-E039199B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F6F2-CE26-674F-A1E3-B1029FBFAF87}" type="datetime1">
              <a:rPr lang="es-ES_tradnl" smtClean="0"/>
              <a:t>8/6/21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56615-07FE-5F42-9D51-7A7FFB3E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BD3EE-0C33-9745-B9B1-736B1AAB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553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0775-7069-C94E-BC82-A1B6136F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3922F-EB5F-C345-92A4-D548181C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288A-E6AE-7D45-BB28-C14C76AD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CAE05-07E9-D74E-8324-219FAEBF28C9}" type="datetime1">
              <a:rPr lang="es-ES_tradnl" smtClean="0"/>
              <a:t>8/6/21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94D71-AAFB-FE42-8799-77916611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638DB-7C48-6A40-BBEA-426A8B1E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101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45F4-4C7C-3042-AA9D-949FF990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C957-21F5-B443-857C-A4DBA5E4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657A6-BD0A-674D-B514-9A0C1C928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1A9CB-5553-5641-9F16-9A398B2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993D-8EFB-CD47-9C1E-C857253E5D5A}" type="datetime1">
              <a:rPr lang="es-ES_tradnl" smtClean="0"/>
              <a:t>8/6/21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69741-32C0-A648-81DC-0F701ACDF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E6CC6-8D5B-0A40-ACC6-F01E62AB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9061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0111-3628-7843-88D6-AA5575AB5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6153F-9C52-7740-A9A8-C090E384D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A6950-9A84-FC44-B02A-6527B490A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2ED2F-5026-AA45-88AD-75FAC5B91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54AB6-EE17-9E4E-85E2-38B267695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2A4355-5AE5-6B4D-A5C7-195A2371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24D7-CDB9-3349-99F9-12736A3D5AF9}" type="datetime1">
              <a:rPr lang="es-ES_tradnl" smtClean="0"/>
              <a:t>8/6/21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4B434-BD41-EA4D-B152-B3057757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3B7573-5772-2744-BA58-715A2CB0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392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2EA0-9D49-FF48-B522-B4BE6D59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462FE-5CDC-054A-8819-01B46E525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FA14-910E-0A4F-A7D9-222EBB08AF42}" type="datetime1">
              <a:rPr lang="es-ES_tradnl" smtClean="0"/>
              <a:t>8/6/21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7660A-E7A6-E941-8F0B-CDB1D498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B5835-DB41-C543-A006-66A9EAFD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2824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588704-03D2-3B49-AE0F-E69107F0E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E940-C904-DA47-90A6-C22200474B0C}" type="datetime1">
              <a:rPr lang="es-ES_tradnl" smtClean="0"/>
              <a:t>8/6/21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CFB75-6C34-E442-B2D7-F9C6DF20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28F37-B696-CE4E-BE9B-3558ADB8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6841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A3D5-BCD8-C245-A2B2-B1A526ED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46B74-7E16-774C-BCDC-FC69C960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50C9B-17CE-8C4E-86B2-A5DBD7DF0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69F64-3EB0-A949-9BB5-65D63E84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3D61-00FF-E548-85E2-8F27E1005377}" type="datetime1">
              <a:rPr lang="es-ES_tradnl" smtClean="0"/>
              <a:t>8/6/21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F8D94-5C14-5A44-8FE5-8B355783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0522E-73D1-1A4F-A0ED-4A364CC1D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1518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C0FC-5667-CF4A-808E-1DF10A03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0300C0-FA86-844F-8365-66D05C1DD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BD377-7368-C343-B7D3-0BDCA9540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30AE6-9170-0449-ADA1-C1BE04589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E4784-516E-4542-A3ED-DE259BDCAAA3}" type="datetime1">
              <a:rPr lang="es-ES_tradnl" smtClean="0"/>
              <a:t>8/6/21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582E1-DABF-B641-83E4-7A2A472D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8CDB1-EDEB-074B-848F-49164B5A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3892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D91E9F-CDEA-F24D-BBB3-8DBE8D09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1B979-2FC0-EE4C-BDDB-3DD72556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1BDDF-4365-2049-971C-534F32D44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3588-5EE0-814B-85B7-81CD6001B904}" type="datetime1">
              <a:rPr lang="es-ES_tradnl" smtClean="0"/>
              <a:t>8/6/21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1B09-9511-094F-9289-51E86FD15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D4439-E844-4B41-8CBF-D909633BC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8A841-63D1-5B4E-89A0-93CEE5555F9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325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C2FB44-7765-8D4E-A3AE-5BC20AB24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Screening Chest X-rays for Covid-19 with Deep Learning</a:t>
            </a:r>
            <a:endParaRPr lang="en-E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F27BEE7-10FC-244D-9F61-A437B2E38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ES" dirty="0"/>
              <a:t>Eric Robert Gill – June 2021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195ADF5-11A8-7A46-BEC6-A59DF7C0D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994C0C-8D09-D943-871B-9DC032D8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1</a:t>
            </a:fld>
            <a:endParaRPr lang="en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40E419-06A4-7645-AF23-5F3800410F91}"/>
              </a:ext>
            </a:extLst>
          </p:cNvPr>
          <p:cNvSpPr txBox="1"/>
          <p:nvPr/>
        </p:nvSpPr>
        <p:spPr>
          <a:xfrm>
            <a:off x="300942" y="5710019"/>
            <a:ext cx="316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Tutor: </a:t>
            </a:r>
            <a:r>
              <a:rPr lang="en-GB" dirty="0"/>
              <a:t>Joan M. </a:t>
            </a:r>
            <a:r>
              <a:rPr lang="en-GB" dirty="0" err="1"/>
              <a:t>Nuñez</a:t>
            </a:r>
            <a:r>
              <a:rPr lang="en-GB" dirty="0"/>
              <a:t> Do Rio</a:t>
            </a:r>
          </a:p>
          <a:p>
            <a:r>
              <a:rPr lang="en-GB" dirty="0"/>
              <a:t>Professor: Joan </a:t>
            </a:r>
            <a:r>
              <a:rPr lang="en-GB" dirty="0" err="1"/>
              <a:t>Arnedo</a:t>
            </a:r>
            <a:r>
              <a:rPr lang="en-GB" dirty="0"/>
              <a:t> Moreno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7270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A5702F0-E5CE-0D41-8E46-5F9459A8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28" y="2087723"/>
            <a:ext cx="4884506" cy="40893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4C944-E1EA-0940-B8A1-CBB209E07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168A3-1A88-3A4D-A264-D53EA9D1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10</a:t>
            </a:fld>
            <a:endParaRPr lang="en-ES"/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ABFF5C5B-BCE3-7F4F-95F7-4A37447B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7078"/>
            <a:ext cx="10515600" cy="903610"/>
          </a:xfrm>
        </p:spPr>
        <p:txBody>
          <a:bodyPr/>
          <a:lstStyle/>
          <a:p>
            <a:r>
              <a:rPr lang="en-ES" dirty="0"/>
              <a:t>Experiments - 2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F6949C5-C551-9F4C-9B8A-EDA61BE2B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3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7691763-31DE-AD41-A4C0-7849FEE15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13">
                <a:extLst>
                  <a:ext uri="{FF2B5EF4-FFF2-40B4-BE49-F238E27FC236}">
                    <a16:creationId xmlns:a16="http://schemas.microsoft.com/office/drawing/2014/main" id="{8C8EBC70-8369-7845-8C81-106346EA7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2200" y="2087723"/>
                <a:ext cx="5183188" cy="41019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ES" sz="2400" dirty="0"/>
                  <a:t>L2 Regularization</a:t>
                </a:r>
              </a:p>
              <a:p>
                <a:pPr lvl="1"/>
                <a:r>
                  <a:rPr lang="en-GB" sz="2000" dirty="0"/>
                  <a:t>Weight decay set to 1</a:t>
                </a:r>
                <a:r>
                  <a:rPr lang="en-GB" sz="2000" baseline="30000" dirty="0"/>
                  <a:t>-6</a:t>
                </a:r>
                <a:r>
                  <a:rPr lang="en-GB" sz="2000" dirty="0"/>
                  <a:t>.</a:t>
                </a:r>
              </a:p>
              <a:p>
                <a:r>
                  <a:rPr lang="en-ES" sz="2400" dirty="0"/>
                  <a:t>Data Augmentation</a:t>
                </a:r>
              </a:p>
              <a:p>
                <a:pPr lvl="1"/>
                <a:r>
                  <a:rPr lang="en-GB" sz="2000" dirty="0"/>
                  <a:t>Random Grayscale: 0.05p.</a:t>
                </a:r>
              </a:p>
              <a:p>
                <a:pPr lvl="1"/>
                <a:r>
                  <a:rPr lang="en-GB" sz="2000" dirty="0"/>
                  <a:t>Random Vertical Flip: 0.07p.</a:t>
                </a:r>
              </a:p>
              <a:p>
                <a:pPr lvl="1"/>
                <a:r>
                  <a:rPr lang="en-GB" sz="2000" dirty="0"/>
                  <a:t>Random Rotation: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ES" sz="2000" dirty="0"/>
                  <a:t> 8 degrees.</a:t>
                </a:r>
              </a:p>
              <a:p>
                <a:endParaRPr lang="en-ES" sz="2400" dirty="0"/>
              </a:p>
              <a:p>
                <a:endParaRPr lang="en-ES" dirty="0"/>
              </a:p>
            </p:txBody>
          </p:sp>
        </mc:Choice>
        <mc:Fallback>
          <p:sp>
            <p:nvSpPr>
              <p:cNvPr id="27" name="Content Placeholder 13">
                <a:extLst>
                  <a:ext uri="{FF2B5EF4-FFF2-40B4-BE49-F238E27FC236}">
                    <a16:creationId xmlns:a16="http://schemas.microsoft.com/office/drawing/2014/main" id="{8C8EBC70-8369-7845-8C81-106346EA7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087723"/>
                <a:ext cx="5183188" cy="4101940"/>
              </a:xfrm>
              <a:prstGeom prst="rect">
                <a:avLst/>
              </a:prstGeom>
              <a:blipFill>
                <a:blip r:embed="rId3"/>
                <a:stretch>
                  <a:fillRect l="-1711" t="-1852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F5AEF8-A5D8-2C4E-A03F-7361F8FB53DE}"/>
              </a:ext>
            </a:extLst>
          </p:cNvPr>
          <p:cNvCxnSpPr>
            <a:cxnSpLocks/>
          </p:cNvCxnSpPr>
          <p:nvPr/>
        </p:nvCxnSpPr>
        <p:spPr>
          <a:xfrm>
            <a:off x="6076709" y="1018572"/>
            <a:ext cx="0" cy="533777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6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A5F80D-E99E-7841-9626-E12C6780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7078"/>
            <a:ext cx="10515600" cy="903610"/>
          </a:xfrm>
        </p:spPr>
        <p:txBody>
          <a:bodyPr/>
          <a:lstStyle/>
          <a:p>
            <a:r>
              <a:rPr lang="en-ES" dirty="0"/>
              <a:t>Experiments - 3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75CDBB-0616-1F44-B1F5-5A531E67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A61230-4FC4-AE47-A612-AD3775FFC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CDC32-665B-B349-A4E0-458F69FF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D665-789A-CF4C-B5FC-06A3B506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11</a:t>
            </a:fld>
            <a:endParaRPr lang="en-E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D048F-D09B-0A4B-B08F-72B1FF134956}"/>
              </a:ext>
            </a:extLst>
          </p:cNvPr>
          <p:cNvCxnSpPr>
            <a:cxnSpLocks/>
          </p:cNvCxnSpPr>
          <p:nvPr/>
        </p:nvCxnSpPr>
        <p:spPr>
          <a:xfrm>
            <a:off x="6092142" y="1018572"/>
            <a:ext cx="0" cy="533777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3FF1566-D270-2746-AC1E-563E4028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32" y="2087723"/>
            <a:ext cx="4484566" cy="4292713"/>
          </a:xfrm>
          <a:prstGeom prst="rect">
            <a:avLst/>
          </a:prstGeom>
        </p:spPr>
      </p:pic>
      <p:pic>
        <p:nvPicPr>
          <p:cNvPr id="5122" name="Picture 2" descr="ResNet-18 implements Cifar-10 image classification Pytorch - Programmer  Sought">
            <a:extLst>
              <a:ext uri="{FF2B5EF4-FFF2-40B4-BE49-F238E27FC236}">
                <a16:creationId xmlns:a16="http://schemas.microsoft.com/office/drawing/2014/main" id="{985A9819-563C-2745-A9EB-BA692EE5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308" y="2829099"/>
            <a:ext cx="5183188" cy="171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17E08-62D9-7A49-A3BC-11C30C500F7D}"/>
              </a:ext>
            </a:extLst>
          </p:cNvPr>
          <p:cNvSpPr txBox="1"/>
          <p:nvPr/>
        </p:nvSpPr>
        <p:spPr>
          <a:xfrm>
            <a:off x="6168019" y="2057808"/>
            <a:ext cx="207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ResNet18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414D7-2A36-0941-B426-842D1EF37950}"/>
              </a:ext>
            </a:extLst>
          </p:cNvPr>
          <p:cNvSpPr txBox="1"/>
          <p:nvPr/>
        </p:nvSpPr>
        <p:spPr>
          <a:xfrm>
            <a:off x="7859210" y="4545823"/>
            <a:ext cx="2615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50" dirty="0"/>
              <a:t>Courtesy of programmersought.com</a:t>
            </a:r>
          </a:p>
        </p:txBody>
      </p:sp>
    </p:spTree>
    <p:extLst>
      <p:ext uri="{BB962C8B-B14F-4D97-AF65-F5344CB8AC3E}">
        <p14:creationId xmlns:p14="http://schemas.microsoft.com/office/powerpoint/2010/main" val="198923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A5F80D-E99E-7841-9626-E12C6780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7078"/>
            <a:ext cx="10515600" cy="903610"/>
          </a:xfrm>
        </p:spPr>
        <p:txBody>
          <a:bodyPr/>
          <a:lstStyle/>
          <a:p>
            <a:r>
              <a:rPr lang="en-ES" dirty="0"/>
              <a:t>Results - 1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75CDBB-0616-1F44-B1F5-5A531E67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A61230-4FC4-AE47-A612-AD3775FFC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CDC32-665B-B349-A4E0-458F69FF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D665-789A-CF4C-B5FC-06A3B506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12</a:t>
            </a:fld>
            <a:endParaRPr lang="en-E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D048F-D09B-0A4B-B08F-72B1FF134956}"/>
              </a:ext>
            </a:extLst>
          </p:cNvPr>
          <p:cNvCxnSpPr>
            <a:cxnSpLocks/>
          </p:cNvCxnSpPr>
          <p:nvPr/>
        </p:nvCxnSpPr>
        <p:spPr>
          <a:xfrm>
            <a:off x="6092142" y="1018572"/>
            <a:ext cx="0" cy="533777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1B805119-67DE-9149-9CA9-E9329C36B3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57" y="1808216"/>
            <a:ext cx="2956078" cy="2515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D289C8-BEBE-F54E-93E1-E96B450B3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21" y="4415399"/>
            <a:ext cx="4613856" cy="184884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69406557-FCCA-BF44-BA06-6F6E7B24045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26" y="1711559"/>
            <a:ext cx="2956078" cy="2540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07210-E618-1B4F-8DE8-0E69995EB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761" y="4415399"/>
            <a:ext cx="4507684" cy="18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0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46848-E375-2945-AC30-A488B165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760" y="4425862"/>
            <a:ext cx="4507677" cy="1801459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CFE26D24-3AAC-5E42-B6E7-B945FCFEDE9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26" y="1732430"/>
            <a:ext cx="2956078" cy="25404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9EDFB-1640-A642-82C0-32AA888C8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49" y="4415400"/>
            <a:ext cx="4613855" cy="1801458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14E0F53D-AAAD-AF4A-AA3F-4B292C1EE21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58" y="1804736"/>
            <a:ext cx="2944502" cy="255568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8A5F80D-E99E-7841-9626-E12C6780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7078"/>
            <a:ext cx="10515600" cy="903610"/>
          </a:xfrm>
        </p:spPr>
        <p:txBody>
          <a:bodyPr/>
          <a:lstStyle/>
          <a:p>
            <a:r>
              <a:rPr lang="en-ES" dirty="0"/>
              <a:t>Results - 2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75CDBB-0616-1F44-B1F5-5A531E67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A61230-4FC4-AE47-A612-AD3775FFC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CDC32-665B-B349-A4E0-458F69FF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D665-789A-CF4C-B5FC-06A3B506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13</a:t>
            </a:fld>
            <a:endParaRPr lang="en-E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D048F-D09B-0A4B-B08F-72B1FF134956}"/>
              </a:ext>
            </a:extLst>
          </p:cNvPr>
          <p:cNvCxnSpPr>
            <a:cxnSpLocks/>
          </p:cNvCxnSpPr>
          <p:nvPr/>
        </p:nvCxnSpPr>
        <p:spPr>
          <a:xfrm>
            <a:off x="6092142" y="1018572"/>
            <a:ext cx="0" cy="533777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61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41D68-A488-494A-B7C4-0D0C79486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21" y="4436272"/>
            <a:ext cx="4613854" cy="1780586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3C9CFD2-EB7E-6744-897B-E956707032E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57" y="1830180"/>
            <a:ext cx="2921344" cy="258522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8A5F80D-E99E-7841-9626-E12C6780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7078"/>
            <a:ext cx="10515600" cy="903610"/>
          </a:xfrm>
        </p:spPr>
        <p:txBody>
          <a:bodyPr/>
          <a:lstStyle/>
          <a:p>
            <a:r>
              <a:rPr lang="en-ES" dirty="0"/>
              <a:t>Results - 3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75CDBB-0616-1F44-B1F5-5A531E67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A61230-4FC4-AE47-A612-AD3775FFC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CDC32-665B-B349-A4E0-458F69FF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D665-789A-CF4C-B5FC-06A3B506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14</a:t>
            </a:fld>
            <a:endParaRPr lang="en-E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D048F-D09B-0A4B-B08F-72B1FF134956}"/>
              </a:ext>
            </a:extLst>
          </p:cNvPr>
          <p:cNvCxnSpPr>
            <a:cxnSpLocks/>
          </p:cNvCxnSpPr>
          <p:nvPr/>
        </p:nvCxnSpPr>
        <p:spPr>
          <a:xfrm>
            <a:off x="6092142" y="1018572"/>
            <a:ext cx="0" cy="533777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406557-FCCA-BF44-BA06-6F6E7B24045C}"/>
              </a:ext>
            </a:extLst>
          </p:cNvPr>
          <p:cNvPicPr/>
          <p:nvPr/>
        </p:nvPicPr>
        <p:blipFill>
          <a:blip r:embed="rId4"/>
          <a:srcRect/>
          <a:stretch/>
        </p:blipFill>
        <p:spPr>
          <a:xfrm>
            <a:off x="7378576" y="1711559"/>
            <a:ext cx="2690378" cy="2540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07210-E618-1B4F-8DE8-0E69995EBA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39794" y="4415399"/>
            <a:ext cx="4467618" cy="18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1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61F9-116B-204E-9A88-55F26B9A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803"/>
            <a:ext cx="10515600" cy="868885"/>
          </a:xfrm>
        </p:spPr>
        <p:txBody>
          <a:bodyPr/>
          <a:lstStyle/>
          <a:p>
            <a:r>
              <a:rPr lang="en-ES" dirty="0"/>
              <a:t>Discussion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FFA4A-D674-2D4B-9B69-C54DD63C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9CBB8-C116-6140-A85F-780EA90B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15</a:t>
            </a:fld>
            <a:endParaRPr lang="en-ES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048173B5-9E71-1A46-84E0-F8698760427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67" y="821803"/>
            <a:ext cx="4510266" cy="562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3296E1-AEF7-6742-AD94-D7C2EC3CB7C0}"/>
              </a:ext>
            </a:extLst>
          </p:cNvPr>
          <p:cNvSpPr txBox="1"/>
          <p:nvPr/>
        </p:nvSpPr>
        <p:spPr>
          <a:xfrm>
            <a:off x="838200" y="1608881"/>
            <a:ext cx="50070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Data augmentation improved recall on Covid class</a:t>
            </a:r>
            <a:r>
              <a:rPr lang="en-ES" sz="2400" baseline="30000" dirty="0"/>
              <a:t>1, 2</a:t>
            </a:r>
            <a:r>
              <a:rPr lang="en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Batch Normalization improved three metrics on Covid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L2 regularization produced higher precisions in Normal and Covid classes than preceding experiments.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Dropout produced highest recall in Covid.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Transfer Learning shows high potential</a:t>
            </a:r>
            <a:r>
              <a:rPr lang="en-ES" sz="2400" baseline="30000" dirty="0"/>
              <a:t>1</a:t>
            </a:r>
            <a:r>
              <a:rPr lang="en-ES" sz="2400" dirty="0"/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93424D-1273-664D-B944-80256B753707}"/>
              </a:ext>
            </a:extLst>
          </p:cNvPr>
          <p:cNvSpPr/>
          <p:nvPr/>
        </p:nvSpPr>
        <p:spPr>
          <a:xfrm>
            <a:off x="63374" y="6036197"/>
            <a:ext cx="56493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GB" sz="1050" dirty="0">
                <a:solidFill>
                  <a:schemeClr val="bg2">
                    <a:lumMod val="50000"/>
                  </a:schemeClr>
                </a:solidFill>
              </a:rPr>
              <a:t>S. </a:t>
            </a:r>
            <a:r>
              <a:rPr lang="en-GB" sz="1050" dirty="0" err="1">
                <a:solidFill>
                  <a:schemeClr val="bg2">
                    <a:lumMod val="50000"/>
                  </a:schemeClr>
                </a:solidFill>
              </a:rPr>
              <a:t>Minaee</a:t>
            </a:r>
            <a:r>
              <a:rPr lang="en-GB" sz="1050" dirty="0">
                <a:solidFill>
                  <a:schemeClr val="bg2">
                    <a:lumMod val="50000"/>
                  </a:schemeClr>
                </a:solidFill>
              </a:rPr>
              <a:t> et al., “Deep-COVID: Predicting COVID-19 from chest X-ray images using deep transfer learning,” </a:t>
            </a:r>
            <a:r>
              <a:rPr lang="en-GB" sz="1050" i="1" dirty="0">
                <a:solidFill>
                  <a:schemeClr val="bg2">
                    <a:lumMod val="50000"/>
                  </a:schemeClr>
                </a:solidFill>
              </a:rPr>
              <a:t>Medical Image Analysis </a:t>
            </a:r>
            <a:r>
              <a:rPr lang="en-GB" sz="1050" dirty="0">
                <a:solidFill>
                  <a:schemeClr val="bg2">
                    <a:lumMod val="50000"/>
                  </a:schemeClr>
                </a:solidFill>
              </a:rPr>
              <a:t>2020</a:t>
            </a:r>
            <a:endParaRPr lang="en-ES" sz="1050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GB" sz="1050" dirty="0">
                <a:solidFill>
                  <a:schemeClr val="bg2">
                    <a:lumMod val="50000"/>
                  </a:schemeClr>
                </a:solidFill>
              </a:rPr>
              <a:t>P. </a:t>
            </a:r>
            <a:r>
              <a:rPr lang="en-GB" sz="1050" dirty="0" err="1">
                <a:solidFill>
                  <a:schemeClr val="bg2">
                    <a:lumMod val="50000"/>
                  </a:schemeClr>
                </a:solidFill>
              </a:rPr>
              <a:t>Kedia</a:t>
            </a:r>
            <a:r>
              <a:rPr lang="en-GB" sz="1050" dirty="0">
                <a:solidFill>
                  <a:schemeClr val="bg2">
                    <a:lumMod val="50000"/>
                  </a:schemeClr>
                </a:solidFill>
              </a:rPr>
              <a:t> et al., “CoVNet-19: A Deep Learning model for the detection and analysis of COVID-19 patients,”</a:t>
            </a:r>
            <a:r>
              <a:rPr lang="en-GB" sz="1050" i="1" dirty="0">
                <a:solidFill>
                  <a:schemeClr val="bg2">
                    <a:lumMod val="50000"/>
                  </a:schemeClr>
                </a:solidFill>
              </a:rPr>
              <a:t> Applied Soft Computing </a:t>
            </a:r>
            <a:r>
              <a:rPr lang="en-GB" sz="1050" dirty="0">
                <a:solidFill>
                  <a:schemeClr val="bg2">
                    <a:lumMod val="50000"/>
                  </a:schemeClr>
                </a:solidFill>
              </a:rPr>
              <a:t>2020</a:t>
            </a:r>
            <a:endParaRPr lang="en-E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947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4D4A-A08C-3F48-A183-D996BECB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803"/>
            <a:ext cx="10515600" cy="868885"/>
          </a:xfrm>
        </p:spPr>
        <p:txBody>
          <a:bodyPr/>
          <a:lstStyle/>
          <a:p>
            <a:r>
              <a:rPr lang="en-E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508C-37C4-C84C-A08E-0019C3382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S" dirty="0"/>
              <a:t>Compelling results suport hypothesis.</a:t>
            </a:r>
          </a:p>
          <a:p>
            <a:r>
              <a:rPr lang="en-ES" dirty="0"/>
              <a:t>High recall achieved for C</a:t>
            </a:r>
            <a:r>
              <a:rPr lang="en-GB" dirty="0"/>
              <a:t>o</a:t>
            </a:r>
            <a:r>
              <a:rPr lang="en-ES" dirty="0"/>
              <a:t>vid and Viral Pneumonia.</a:t>
            </a:r>
          </a:p>
          <a:p>
            <a:r>
              <a:rPr lang="en-ES" dirty="0"/>
              <a:t>X-rays cheap, massively available.</a:t>
            </a:r>
          </a:p>
          <a:p>
            <a:r>
              <a:rPr lang="en-ES" dirty="0"/>
              <a:t>Further studies with more data are feasible.</a:t>
            </a:r>
          </a:p>
          <a:p>
            <a:r>
              <a:rPr lang="en-ES" dirty="0"/>
              <a:t>Transfer learning appears key.</a:t>
            </a:r>
          </a:p>
          <a:p>
            <a:endParaRPr lang="en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B493E-B96D-8641-BF42-D431238F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F674F-9B39-DF41-96E9-BA608FC8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16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5982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8A42-8B2B-1F44-B645-47CAD3CBB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S" dirty="0"/>
              <a:t>Thank you for your time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BB5BEFA-A356-7445-B641-8D86C090B2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24305F-ABB3-3A4B-9978-8B3EB73C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04B84-7A44-1B4C-96FD-B1E10B89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17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355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7B7F-231C-0A4F-8624-3730F330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4812"/>
            <a:ext cx="10515600" cy="875876"/>
          </a:xfrm>
        </p:spPr>
        <p:txBody>
          <a:bodyPr/>
          <a:lstStyle/>
          <a:p>
            <a:r>
              <a:rPr lang="en-E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A0983-3A61-4B43-B344-3FA2E4BDC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ES" dirty="0"/>
              <a:t>C</a:t>
            </a:r>
            <a:r>
              <a:rPr lang="en-GB" dirty="0"/>
              <a:t>o</a:t>
            </a:r>
            <a:r>
              <a:rPr lang="en-ES" dirty="0"/>
              <a:t>ntext and Justification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Medical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Technology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Data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Discussion</a:t>
            </a:r>
          </a:p>
          <a:p>
            <a:pPr marL="514350" indent="-514350">
              <a:buFont typeface="+mj-lt"/>
              <a:buAutoNum type="arabicPeriod"/>
            </a:pPr>
            <a:r>
              <a:rPr lang="en-ES" dirty="0"/>
              <a:t>Conclusions</a:t>
            </a:r>
          </a:p>
          <a:p>
            <a:endParaRPr lang="en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C0A83-37EA-4A46-8866-B110DC84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DDBD7-41D9-664D-82C4-14E9A45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4793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8B3E-365F-1841-9CD6-73210848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0229"/>
            <a:ext cx="10515600" cy="880460"/>
          </a:xfrm>
        </p:spPr>
        <p:txBody>
          <a:bodyPr/>
          <a:lstStyle/>
          <a:p>
            <a:r>
              <a:rPr lang="en-ES" dirty="0"/>
              <a:t>Context – The Coronavirus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3CE04-912A-AF4B-9A22-DE18AD957A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ES" dirty="0"/>
              <a:t>3,467,722 deaths since 31</a:t>
            </a:r>
            <a:r>
              <a:rPr lang="en-ES" baseline="30000" dirty="0"/>
              <a:t>st</a:t>
            </a:r>
            <a:r>
              <a:rPr lang="en-ES" dirty="0"/>
              <a:t> December 2019</a:t>
            </a:r>
            <a:r>
              <a:rPr lang="en-ES" baseline="30000" dirty="0"/>
              <a:t>1</a:t>
            </a:r>
            <a:r>
              <a:rPr lang="en-ES" dirty="0"/>
              <a:t>.</a:t>
            </a:r>
          </a:p>
          <a:p>
            <a:r>
              <a:rPr lang="en-ES" dirty="0"/>
              <a:t>Predicted economic losses of up to $8.8 trillion worldwide</a:t>
            </a:r>
            <a:r>
              <a:rPr lang="en-ES" baseline="30000" dirty="0"/>
              <a:t>2</a:t>
            </a:r>
            <a:r>
              <a:rPr lang="en-ES" dirty="0"/>
              <a:t>.</a:t>
            </a:r>
          </a:p>
          <a:p>
            <a:r>
              <a:rPr lang="en-ES" dirty="0"/>
              <a:t>Market instability despite vaccination announcements.</a:t>
            </a:r>
          </a:p>
          <a:p>
            <a:endParaRPr lang="en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B73B9-DC64-2347-BA4F-F707F439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0467E-BE2F-4D42-980F-D06743D6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3</a:t>
            </a:fld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87425-A4EC-8344-BF7D-92EDCAA330DC}"/>
              </a:ext>
            </a:extLst>
          </p:cNvPr>
          <p:cNvSpPr txBox="1"/>
          <p:nvPr/>
        </p:nvSpPr>
        <p:spPr>
          <a:xfrm>
            <a:off x="0" y="6215624"/>
            <a:ext cx="4757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ES" sz="1000" dirty="0">
                <a:solidFill>
                  <a:schemeClr val="bg2">
                    <a:lumMod val="50000"/>
                  </a:schemeClr>
                </a:solidFill>
              </a:rPr>
              <a:t>European Centre for Disease Control, 2021</a:t>
            </a:r>
          </a:p>
          <a:p>
            <a:pPr marL="228600" indent="-228600">
              <a:buAutoNum type="arabicPeriod"/>
            </a:pPr>
            <a:r>
              <a:rPr lang="en-ES" sz="1000" dirty="0">
                <a:solidFill>
                  <a:schemeClr val="bg2">
                    <a:lumMod val="50000"/>
                  </a:schemeClr>
                </a:solidFill>
              </a:rPr>
              <a:t>Baig et al., 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“Deaths, panic, lockdowns and US equity markets: The case of COVID-19 pandemic,” Finance Research Letters, </a:t>
            </a:r>
            <a:r>
              <a:rPr lang="en-ES" sz="1000" dirty="0">
                <a:solidFill>
                  <a:schemeClr val="bg2">
                    <a:lumMod val="50000"/>
                  </a:schemeClr>
                </a:solidFill>
              </a:rPr>
              <a:t>2021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B18CF2D-7BC7-384C-A9A7-72DA23660B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11097" y="1827284"/>
            <a:ext cx="5356185" cy="3252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99B99A-244B-AC4B-849B-5908FB272221}"/>
              </a:ext>
            </a:extLst>
          </p:cNvPr>
          <p:cNvSpPr txBox="1"/>
          <p:nvPr/>
        </p:nvSpPr>
        <p:spPr>
          <a:xfrm>
            <a:off x="7765647" y="4823861"/>
            <a:ext cx="16899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050" dirty="0"/>
              <a:t>Image courtesy of BBC.com</a:t>
            </a:r>
          </a:p>
        </p:txBody>
      </p:sp>
    </p:spTree>
    <p:extLst>
      <p:ext uri="{BB962C8B-B14F-4D97-AF65-F5344CB8AC3E}">
        <p14:creationId xmlns:p14="http://schemas.microsoft.com/office/powerpoint/2010/main" val="8736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E819-259F-4846-8B95-ED83D42C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0228"/>
            <a:ext cx="10515600" cy="880460"/>
          </a:xfrm>
        </p:spPr>
        <p:txBody>
          <a:bodyPr/>
          <a:lstStyle/>
          <a:p>
            <a:r>
              <a:rPr lang="en-ES" dirty="0"/>
              <a:t>Context - Prevention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E8CF21-A1CA-6C49-8229-D0021AF69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S" dirty="0"/>
              <a:t>Strategies generally involve detection and isolation.</a:t>
            </a:r>
          </a:p>
          <a:p>
            <a:r>
              <a:rPr lang="en-ES" dirty="0"/>
              <a:t>Testing with PCR and antigens tests.</a:t>
            </a:r>
          </a:p>
          <a:p>
            <a:r>
              <a:rPr lang="en-ES" dirty="0"/>
              <a:t>Can be expensive</a:t>
            </a:r>
            <a:r>
              <a:rPr lang="en-ES" baseline="30000" dirty="0"/>
              <a:t>1</a:t>
            </a:r>
            <a:r>
              <a:rPr lang="en-ES" dirty="0"/>
              <a:t>, require resources.</a:t>
            </a:r>
          </a:p>
          <a:p>
            <a:r>
              <a:rPr lang="en-ES" dirty="0"/>
              <a:t>Deep learning and X-rays show potential to help</a:t>
            </a:r>
            <a:r>
              <a:rPr lang="en-ES" baseline="30000" dirty="0"/>
              <a:t>2, 3, 4</a:t>
            </a:r>
            <a:r>
              <a:rPr lang="en-ES" dirty="0"/>
              <a:t>. </a:t>
            </a:r>
          </a:p>
          <a:p>
            <a:endParaRPr lang="en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B8A7A-E09E-9746-AA6D-E36F8F86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4272-8555-CC4B-A474-0F41CDA5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4</a:t>
            </a:fld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ACBB1-D477-ED48-AFE2-E608FB56F8BF}"/>
              </a:ext>
            </a:extLst>
          </p:cNvPr>
          <p:cNvSpPr txBox="1"/>
          <p:nvPr/>
        </p:nvSpPr>
        <p:spPr>
          <a:xfrm>
            <a:off x="0" y="5398036"/>
            <a:ext cx="5590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GB" sz="1000" dirty="0" err="1">
                <a:solidFill>
                  <a:schemeClr val="bg2">
                    <a:lumMod val="50000"/>
                  </a:schemeClr>
                </a:solidFill>
              </a:rPr>
              <a:t>Neilan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 et al. “Clinical Impact, Costs, and Cost-effectiveness of Expanded Severe Acute Respiratory Syndrome Coronavirus 2 Testing in Massachusetts,” 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Clinical Infectious Diseases 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2020</a:t>
            </a:r>
          </a:p>
          <a:p>
            <a:pPr marL="228600" indent="-228600">
              <a:buFontTx/>
              <a:buAutoNum type="arabicPeriod"/>
            </a:pP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M. E. H. Chowdhury et al., “Can AI Help in Screening Viral and COVID-19 Pneumonia?,” 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IEEE Access 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2020</a:t>
            </a:r>
          </a:p>
          <a:p>
            <a:pPr marL="228600" indent="-228600">
              <a:buAutoNum type="arabicPeriod"/>
            </a:pP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S. </a:t>
            </a:r>
            <a:r>
              <a:rPr lang="en-GB" sz="1000" dirty="0" err="1">
                <a:solidFill>
                  <a:schemeClr val="bg2">
                    <a:lumMod val="50000"/>
                  </a:schemeClr>
                </a:solidFill>
              </a:rPr>
              <a:t>Minaee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 et al., “Deep-COVID: Predicting COVID-19 from chest X-ray images using deep transfer learning,” 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Medical Image Analysis 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2020</a:t>
            </a:r>
            <a:endParaRPr lang="en-ES" sz="1000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P. </a:t>
            </a:r>
            <a:r>
              <a:rPr lang="en-GB" sz="1000" dirty="0" err="1">
                <a:solidFill>
                  <a:schemeClr val="bg2">
                    <a:lumMod val="50000"/>
                  </a:schemeClr>
                </a:solidFill>
              </a:rPr>
              <a:t>Kedia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 et al., “CoVNet-19: A Deep Learning model for the detection and analysis of COVID-19 patients,”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 Applied Soft Computing 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2020</a:t>
            </a:r>
            <a:endParaRPr lang="en-E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0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F70A-31C4-4745-B2BB-8DDEC47F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653"/>
            <a:ext cx="10515600" cy="892035"/>
          </a:xfrm>
        </p:spPr>
        <p:txBody>
          <a:bodyPr/>
          <a:lstStyle/>
          <a:p>
            <a:r>
              <a:rPr lang="en-E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E310-7D15-4144-B33D-4CF1CE874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Use deep learning to classify images of lungs into one of three classes: Covid-19, Normal or Viral Pneumonia. </a:t>
            </a:r>
            <a:endParaRPr lang="en-ES" dirty="0"/>
          </a:p>
          <a:p>
            <a:pPr lvl="0"/>
            <a:r>
              <a:rPr lang="en-GB" dirty="0"/>
              <a:t>Investigate Convolutional Neural Networks and techniques to increase performance and compare results with baseline results found in literature.</a:t>
            </a:r>
            <a:endParaRPr lang="en-ES" dirty="0"/>
          </a:p>
          <a:p>
            <a:pPr lvl="0"/>
            <a:r>
              <a:rPr lang="en-GB" dirty="0"/>
              <a:t>Investigate feasibility of applying deep learning to this kind of medical screening.</a:t>
            </a:r>
            <a:endParaRPr lang="en-ES" dirty="0"/>
          </a:p>
          <a:p>
            <a:pPr lvl="0"/>
            <a:r>
              <a:rPr lang="en-GB" dirty="0"/>
              <a:t>Compare results obtained with results from a pretrained model using transfer-learning to fine-tune its parameters.</a:t>
            </a:r>
            <a:endParaRPr lang="en-ES" dirty="0"/>
          </a:p>
          <a:p>
            <a:endParaRPr lang="en-E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30156-5386-E548-AEFE-EA6FB37C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96AAB-B14A-934B-8A20-1A7B8756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1572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3C76-B52F-FD4D-8F82-E56359F0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0228"/>
            <a:ext cx="10515600" cy="880460"/>
          </a:xfrm>
        </p:spPr>
        <p:txBody>
          <a:bodyPr/>
          <a:lstStyle/>
          <a:p>
            <a:r>
              <a:rPr lang="en-ES" dirty="0"/>
              <a:t>Medical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5A58-F742-8942-8F13-90C2A1277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S" dirty="0"/>
              <a:t>Medical imaging heavily used in diagnosis.</a:t>
            </a:r>
          </a:p>
          <a:p>
            <a:r>
              <a:rPr lang="en-ES" dirty="0"/>
              <a:t>Chest x-rays (CXR) considerably cheaper than alternatives</a:t>
            </a:r>
            <a:r>
              <a:rPr lang="en-ES" baseline="30000" dirty="0"/>
              <a:t>1</a:t>
            </a:r>
            <a:r>
              <a:rPr lang="en-ES" dirty="0"/>
              <a:t>.</a:t>
            </a:r>
          </a:p>
          <a:p>
            <a:r>
              <a:rPr lang="en-ES" dirty="0"/>
              <a:t>Pneumonia detected in CXR with deep learning (DL)</a:t>
            </a:r>
            <a:r>
              <a:rPr lang="en-ES" baseline="30000" dirty="0"/>
              <a:t>2, 3</a:t>
            </a:r>
            <a:r>
              <a:rPr lang="en-ES" dirty="0"/>
              <a:t>.</a:t>
            </a:r>
            <a:endParaRPr lang="en-ES" baseline="30000" dirty="0"/>
          </a:p>
          <a:p>
            <a:r>
              <a:rPr lang="en-ES" dirty="0"/>
              <a:t>Several papers succeed in detecting Covid-19 in CXR with DL</a:t>
            </a:r>
            <a:r>
              <a:rPr lang="en-ES" baseline="30000" dirty="0"/>
              <a:t>4, 5, 6</a:t>
            </a:r>
            <a:r>
              <a:rPr lang="en-E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437E3-6C45-0246-8D1E-8FC379A8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5F7F9-FE0C-8143-B135-515FCE45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6</a:t>
            </a:fld>
            <a:endParaRPr lang="en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BE6A3-EA0D-2841-A9A0-E2E92792899E}"/>
              </a:ext>
            </a:extLst>
          </p:cNvPr>
          <p:cNvSpPr txBox="1"/>
          <p:nvPr/>
        </p:nvSpPr>
        <p:spPr>
          <a:xfrm>
            <a:off x="141416" y="5072896"/>
            <a:ext cx="56021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ES" sz="1000" dirty="0">
                <a:solidFill>
                  <a:schemeClr val="bg2">
                    <a:lumMod val="50000"/>
                  </a:schemeClr>
                </a:solidFill>
              </a:rPr>
              <a:t>Wielputz et.al.,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﻿﻿</a:t>
            </a:r>
            <a:r>
              <a:rPr lang="en-GB" sz="1000" i="1" dirty="0" err="1">
                <a:solidFill>
                  <a:schemeClr val="bg2">
                    <a:lumMod val="50000"/>
                  </a:schemeClr>
                </a:solidFill>
              </a:rPr>
              <a:t>Deutsches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000" i="1" dirty="0" err="1">
                <a:solidFill>
                  <a:schemeClr val="bg2">
                    <a:lumMod val="50000"/>
                  </a:schemeClr>
                </a:solidFill>
              </a:rPr>
              <a:t>Arzteblatt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 International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, 2014.</a:t>
            </a:r>
          </a:p>
          <a:p>
            <a:pPr marL="228600" indent="-228600">
              <a:buAutoNum type="arabicPeriod"/>
            </a:pP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N. M. </a:t>
            </a:r>
            <a:r>
              <a:rPr lang="en-GB" sz="1000" dirty="0" err="1">
                <a:solidFill>
                  <a:schemeClr val="bg2">
                    <a:lumMod val="50000"/>
                  </a:schemeClr>
                </a:solidFill>
              </a:rPr>
              <a:t>Elshennawy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000" dirty="0" err="1">
                <a:solidFill>
                  <a:schemeClr val="bg2">
                    <a:lumMod val="50000"/>
                  </a:schemeClr>
                </a:solidFill>
              </a:rPr>
              <a:t>et.al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. Deep-Pneumonia Framework Using Deep Learning Models Based on Chest X-Ray Images,” 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Diagnostics 2020</a:t>
            </a:r>
          </a:p>
          <a:p>
            <a:pPr marL="228600" indent="-228600">
              <a:buAutoNum type="arabicPeriod"/>
            </a:pP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T. Rahman et al., “Transfer learning with deep Convolutional Neural Network (CNN) for pneumonia detection using chest X-ray,” 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Applied Sciences (Switzerland)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, 2020</a:t>
            </a:r>
          </a:p>
          <a:p>
            <a:pPr marL="228600" indent="-228600">
              <a:buFontTx/>
              <a:buAutoNum type="arabicPeriod"/>
            </a:pP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M. E. H. Chowdhury et al., “Can AI Help in Screening Viral and COVID-19 Pneumonia?,” 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IEEE Access 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2020</a:t>
            </a:r>
          </a:p>
          <a:p>
            <a:pPr marL="228600" indent="-228600">
              <a:buAutoNum type="arabicPeriod"/>
            </a:pP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S. </a:t>
            </a:r>
            <a:r>
              <a:rPr lang="en-GB" sz="1000" dirty="0" err="1">
                <a:solidFill>
                  <a:schemeClr val="bg2">
                    <a:lumMod val="50000"/>
                  </a:schemeClr>
                </a:solidFill>
              </a:rPr>
              <a:t>Minaee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 et al., “Deep-COVID: Predicting COVID-19 from chest X-ray images using deep transfer learning,” 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Medical Image Analysis 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2020</a:t>
            </a:r>
            <a:endParaRPr lang="en-ES" sz="1000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P. </a:t>
            </a:r>
            <a:r>
              <a:rPr lang="en-GB" sz="1000" dirty="0" err="1">
                <a:solidFill>
                  <a:schemeClr val="bg2">
                    <a:lumMod val="50000"/>
                  </a:schemeClr>
                </a:solidFill>
              </a:rPr>
              <a:t>Kedia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 et al., “CoVNet-19: A Deep Learning model for the detection and analysis of COVID-19 patients,”</a:t>
            </a:r>
            <a:r>
              <a:rPr lang="en-GB" sz="1000" i="1" dirty="0">
                <a:solidFill>
                  <a:schemeClr val="bg2">
                    <a:lumMod val="50000"/>
                  </a:schemeClr>
                </a:solidFill>
              </a:rPr>
              <a:t> Applied Soft Computing </a:t>
            </a:r>
            <a:r>
              <a:rPr lang="en-GB" sz="1000" dirty="0">
                <a:solidFill>
                  <a:schemeClr val="bg2">
                    <a:lumMod val="50000"/>
                  </a:schemeClr>
                </a:solidFill>
              </a:rPr>
              <a:t>2020</a:t>
            </a:r>
            <a:endParaRPr lang="en-ES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9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9C99-1C2C-0040-B3DF-AEF73C91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8653"/>
            <a:ext cx="10515600" cy="892035"/>
          </a:xfrm>
        </p:spPr>
        <p:txBody>
          <a:bodyPr/>
          <a:lstStyle/>
          <a:p>
            <a:r>
              <a:rPr lang="en-ES" dirty="0"/>
              <a:t>Techniques employed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5D6F6-02AF-1548-8FF5-DE389E857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ES" dirty="0"/>
              <a:t>Convolutional Neural Network (CNN).</a:t>
            </a:r>
          </a:p>
          <a:p>
            <a:r>
              <a:rPr lang="en-ES" dirty="0"/>
              <a:t>Data Augmentation.</a:t>
            </a:r>
          </a:p>
          <a:p>
            <a:r>
              <a:rPr lang="en-ES" dirty="0"/>
              <a:t>Batch Normalization.</a:t>
            </a:r>
          </a:p>
          <a:p>
            <a:r>
              <a:rPr lang="en-ES" dirty="0"/>
              <a:t>L2 Regularization.</a:t>
            </a:r>
          </a:p>
          <a:p>
            <a:r>
              <a:rPr lang="en-ES" dirty="0"/>
              <a:t>Dropout.</a:t>
            </a:r>
          </a:p>
          <a:p>
            <a:r>
              <a:rPr lang="en-ES" dirty="0"/>
              <a:t>Transfer learning.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B49A2-C7F2-7040-9CEF-F32FDB50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Eric Robert Gill</a:t>
            </a:r>
            <a:endParaRPr lang="en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5E179-BFCC-B046-9C3A-E3E37AEE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7</a:t>
            </a:fld>
            <a:endParaRPr lang="en-ES"/>
          </a:p>
        </p:txBody>
      </p:sp>
      <p:pic>
        <p:nvPicPr>
          <p:cNvPr id="8" name="Content Placeholder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DD8A669E-5293-1549-BCF3-352748A11CC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825625"/>
            <a:ext cx="4889500" cy="165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223481-234A-F54C-8BE6-08ABA2FDCE30}"/>
              </a:ext>
            </a:extLst>
          </p:cNvPr>
          <p:cNvSpPr txBox="1"/>
          <p:nvPr/>
        </p:nvSpPr>
        <p:spPr>
          <a:xfrm>
            <a:off x="7887102" y="3529054"/>
            <a:ext cx="20438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50" dirty="0"/>
              <a:t>CNN Vo.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9F8A4-1813-8A43-89E5-AC8DDC3C04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32" y="3905575"/>
            <a:ext cx="3881755" cy="1459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72923D-660F-7D41-980A-B4F4F762E9F6}"/>
              </a:ext>
            </a:extLst>
          </p:cNvPr>
          <p:cNvSpPr txBox="1"/>
          <p:nvPr/>
        </p:nvSpPr>
        <p:spPr>
          <a:xfrm>
            <a:off x="7674015" y="5365355"/>
            <a:ext cx="2650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50" dirty="0"/>
              <a:t>ResNet18, programmersought.com</a:t>
            </a:r>
          </a:p>
        </p:txBody>
      </p:sp>
    </p:spTree>
    <p:extLst>
      <p:ext uri="{BB962C8B-B14F-4D97-AF65-F5344CB8AC3E}">
        <p14:creationId xmlns:p14="http://schemas.microsoft.com/office/powerpoint/2010/main" val="222428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0BE9-EBB0-664D-871F-06F55CDD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74"/>
            <a:ext cx="10515600" cy="874714"/>
          </a:xfrm>
        </p:spPr>
        <p:txBody>
          <a:bodyPr/>
          <a:lstStyle/>
          <a:p>
            <a:r>
              <a:rPr lang="en-ES" dirty="0"/>
              <a:t>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FAEBF-9247-6B46-9038-BAF92400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C2658-3AAC-3B4C-8D32-22E74D01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8</a:t>
            </a:fld>
            <a:endParaRPr lang="en-E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523147-6090-9546-8E5C-AD88EBF392F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24207" cy="435133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F64BC4-3B4A-224D-834C-95997074A2E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754097" y="3445965"/>
            <a:ext cx="5599703" cy="2315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1F1FC1-28D8-1B4A-94F8-CB91E2459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319" y="1838554"/>
            <a:ext cx="5613400" cy="12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2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A5F80D-E99E-7841-9626-E12C6780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87078"/>
            <a:ext cx="10515600" cy="903610"/>
          </a:xfrm>
        </p:spPr>
        <p:txBody>
          <a:bodyPr/>
          <a:lstStyle/>
          <a:p>
            <a:r>
              <a:rPr lang="en-ES" dirty="0"/>
              <a:t>Experiments - 1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75CDBB-0616-1F44-B1F5-5A531E67B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A61230-4FC4-AE47-A612-AD3775FFC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06560"/>
          </a:xfrm>
        </p:spPr>
        <p:txBody>
          <a:bodyPr>
            <a:normAutofit lnSpcReduction="10000"/>
          </a:bodyPr>
          <a:lstStyle/>
          <a:p>
            <a:r>
              <a:rPr lang="en-ES" dirty="0"/>
              <a:t>Experiment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F42162E-72F5-0F42-9BFE-F61F185FA59F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087723"/>
                <a:ext cx="5183188" cy="4101940"/>
              </a:xfrm>
            </p:spPr>
            <p:txBody>
              <a:bodyPr/>
              <a:lstStyle/>
              <a:p>
                <a:r>
                  <a:rPr lang="en-ES" sz="2400" dirty="0"/>
                  <a:t>Data Augmentation</a:t>
                </a:r>
              </a:p>
              <a:p>
                <a:pPr lvl="1"/>
                <a:r>
                  <a:rPr lang="en-GB" sz="2000" dirty="0"/>
                  <a:t>Random Grayscale: 0.05p.</a:t>
                </a:r>
              </a:p>
              <a:p>
                <a:pPr lvl="1"/>
                <a:r>
                  <a:rPr lang="en-GB" sz="2000" dirty="0"/>
                  <a:t>Random Vertical Flip: 0.08p.</a:t>
                </a:r>
              </a:p>
              <a:p>
                <a:pPr lvl="1"/>
                <a:r>
                  <a:rPr lang="en-GB" sz="2000" dirty="0"/>
                  <a:t>Random Rotation: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ES" sz="2000" dirty="0"/>
                  <a:t> 10 degrees.</a:t>
                </a:r>
              </a:p>
              <a:p>
                <a:endParaRPr lang="en-E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6F42162E-72F5-0F42-9BFE-F61F185FA5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087723"/>
                <a:ext cx="5183188" cy="4101940"/>
              </a:xfrm>
              <a:blipFill>
                <a:blip r:embed="rId2"/>
                <a:stretch>
                  <a:fillRect l="-1711" t="-1852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CDC32-665B-B349-A4E0-458F69FF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Eric Robert Gill</a:t>
            </a:r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7D665-789A-CF4C-B5FC-06A3B506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8A841-63D1-5B4E-89A0-93CEE5555F9C}" type="slidenum">
              <a:rPr lang="en-ES" smtClean="0"/>
              <a:t>9</a:t>
            </a:fld>
            <a:endParaRPr lang="en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9080FB-D377-A845-90A8-3B5BFE71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087723"/>
            <a:ext cx="5157787" cy="32672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D048F-D09B-0A4B-B08F-72B1FF134956}"/>
              </a:ext>
            </a:extLst>
          </p:cNvPr>
          <p:cNvCxnSpPr>
            <a:cxnSpLocks/>
          </p:cNvCxnSpPr>
          <p:nvPr/>
        </p:nvCxnSpPr>
        <p:spPr>
          <a:xfrm>
            <a:off x="6092142" y="1018572"/>
            <a:ext cx="0" cy="533777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943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15585</TotalTime>
  <Words>838</Words>
  <Application>Microsoft Macintosh PowerPoint</Application>
  <PresentationFormat>Widescreen</PresentationFormat>
  <Paragraphs>135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Screening Chest X-rays for Covid-19 with Deep Learning</vt:lpstr>
      <vt:lpstr>Contents</vt:lpstr>
      <vt:lpstr>Context – The Coronavirus</vt:lpstr>
      <vt:lpstr>Context - Prevention</vt:lpstr>
      <vt:lpstr>Objectives</vt:lpstr>
      <vt:lpstr>Medical Context</vt:lpstr>
      <vt:lpstr>Techniques employed</vt:lpstr>
      <vt:lpstr>Data</vt:lpstr>
      <vt:lpstr>Experiments - 1</vt:lpstr>
      <vt:lpstr>Experiments - 2</vt:lpstr>
      <vt:lpstr>Experiments - 3</vt:lpstr>
      <vt:lpstr>Results - 1</vt:lpstr>
      <vt:lpstr>Results - 2</vt:lpstr>
      <vt:lpstr>Results - 3</vt:lpstr>
      <vt:lpstr>Discussion</vt:lpstr>
      <vt:lpstr>Conclusions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Screening Chest X-rays for Covid-19 with Deep Learning</dc:title>
  <dc:creator>Microsoft Office User</dc:creator>
  <cp:lastModifiedBy>Microsoft Office User</cp:lastModifiedBy>
  <cp:revision>54</cp:revision>
  <dcterms:created xsi:type="dcterms:W3CDTF">2021-05-31T18:37:06Z</dcterms:created>
  <dcterms:modified xsi:type="dcterms:W3CDTF">2021-06-11T14:26:50Z</dcterms:modified>
</cp:coreProperties>
</file>